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5"/>
    <p:restoredTop sz="94608"/>
  </p:normalViewPr>
  <p:slideViewPr>
    <p:cSldViewPr snapToGrid="0" snapToObjects="1">
      <p:cViewPr varScale="1">
        <p:scale>
          <a:sx n="105" d="100"/>
          <a:sy n="105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E7B9B-4985-704A-A58C-67C32BD6E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6539F-A908-B44B-A33E-9B9626F91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BD6AD-FD97-2949-A661-28FAEEB32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5E225-0FFC-AC41-AE04-2903E4A2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BC4C0-CB0D-294A-9EB5-D7BA5D3F7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52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75C95-0E99-814A-88DD-514895420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DDD15-4CB0-0848-A63C-214D00181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F14AD-73F3-6C46-9EF6-347B429C2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21E68-1D4F-B747-A26A-10988898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1572D-A0FE-F141-AEE3-F8F4B08B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5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E4A64-03BC-1D46-81CD-E43BCF76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BABD0-F17D-4F49-AD28-99AED6365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E0D9D-1F0B-FF4B-98CF-A757B6F67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C20E3-2175-E543-B560-8BE8C4B81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2563D-EC09-1B44-AE13-F1FE5433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6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36CF-1E8D-5346-BD26-C38AB7FE1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99424-8BB3-524B-AC4E-D66595704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156CE-5528-EA49-BCD6-AB61A022E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F5370-47DB-2D43-90CD-5337A23B9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E586C-ACF5-E146-BB78-5B622A1D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A3ACA-9D1C-074D-A006-71EFF1D6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9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9DC57-5659-9F43-A384-A7895746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B0CFA-FE27-B540-8636-32C6B6083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8B739-0E9C-6345-907A-4392E7BD8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F19EAB-0BCE-3B4C-BB28-ABF95AF63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25EBBB-47C1-BD45-8AC2-84573DA26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CB9BD9-B0D4-A647-81AE-B34BE960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12F40E-8979-2847-BAD1-06F0B4DF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A15BAF-A25F-4A41-8C8C-8BD56BAD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6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A847-2F11-F345-994A-17BF18D8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76AD8-8B1A-DE44-9962-AA1A62F8B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83B20-5865-124C-92C3-96B9B0B6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1CCC9D-E79F-4748-A305-7EF344CCF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9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ECA3C8-9E23-E840-93DA-81AEE1747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93AA2-FC11-E84D-96EA-AC2BC723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D28FE-A6DC-D94D-A467-D38B358A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3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D658-5FF7-4B49-9C39-0F224115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8391B-FBE8-F74E-9186-321A56526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CEB2E-16BC-F84B-95C9-C7EECBE5A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983FC-FCCE-BA4A-81EA-85F421863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3742E-92FF-9B4F-8D66-ED3D42ADA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211B6-AB5E-4243-910F-2DDF6A50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4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2FFF-F939-6644-9030-964721892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EF2123-FB09-004D-8573-26E813267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6A918-D7E4-E94B-9B24-2A6F42E53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451A4-A010-6B49-9E34-F8159B65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2E89E-E71D-6447-AC25-AFF636C8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5B0CB-2BCC-3D4C-A01D-1965B734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2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BAD51-B54A-EC4A-8DC6-DBFCD911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E60C74-57AF-2B4E-9C67-3CFC3F98E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5C879-2680-FE45-9980-FCFCFF3A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3F19E-8FFB-8F49-A1B3-D65C202C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4EDA8-8BBD-6642-A823-79E64405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1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2756CF-F374-3F45-B175-219A50947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19B88-707E-F844-862A-17ECD3FA8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AD03D-E95A-C240-ABFC-1A61EFF21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9EAD1-2BE9-714B-9CFD-1C9BF167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6C446-6E01-B340-A747-1BA7AB98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6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C423E-404A-B14E-B3D6-9DDB3CB1B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CFCA9-5B70-4648-88E1-FB96569ED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55C8D-6741-2A4D-9DF2-5D776974A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26556-D4EB-AD4C-AF4D-6D0EDF5223F8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4411D-44E6-6D42-91BE-7FF046C53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B0137-92E2-354D-82D6-438535ED9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4E81-4D0B-BE4D-AD72-B29AEE232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7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52FE-976C-1B4A-BFBD-4AD9B0B216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2019-20 draft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996659-E01E-8D4F-8A73-53C1EA4D43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UUCB</a:t>
            </a:r>
          </a:p>
          <a:p>
            <a:r>
              <a:rPr lang="en-US" sz="4000" dirty="0"/>
              <a:t>April 3, 2019</a:t>
            </a:r>
          </a:p>
        </p:txBody>
      </p:sp>
    </p:spTree>
    <p:extLst>
      <p:ext uri="{BB962C8B-B14F-4D97-AF65-F5344CB8AC3E}">
        <p14:creationId xmlns:p14="http://schemas.microsoft.com/office/powerpoint/2010/main" val="118690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99D4F-9B24-4440-A936-C0FE447B9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AAA80-C201-1A41-B944-C33846E89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 is a reflection of both our recent challenges and our positive plans for the future</a:t>
            </a:r>
          </a:p>
          <a:p>
            <a:r>
              <a:rPr lang="en-US" dirty="0"/>
              <a:t>Revenue Increases</a:t>
            </a:r>
          </a:p>
          <a:p>
            <a:r>
              <a:rPr lang="en-US" dirty="0"/>
              <a:t>Grow and Thrive investments</a:t>
            </a:r>
          </a:p>
          <a:p>
            <a:r>
              <a:rPr lang="en-US" dirty="0"/>
              <a:t>Increased Expenses</a:t>
            </a:r>
          </a:p>
          <a:p>
            <a:r>
              <a:rPr lang="en-US" dirty="0"/>
              <a:t>Temporary reductions in programs</a:t>
            </a:r>
          </a:p>
          <a:p>
            <a:r>
              <a:rPr lang="en-US" dirty="0"/>
              <a:t>Investments in process improvements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18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733BD-4133-884A-9C3F-8BFCD62C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0692-EABA-4B4B-AF30-FF887AD43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464"/>
            <a:ext cx="10515600" cy="475049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Increases</a:t>
            </a:r>
          </a:p>
          <a:p>
            <a:pPr lvl="1"/>
            <a:r>
              <a:rPr lang="en-US" dirty="0"/>
              <a:t>Full year’s rental of the cottage 			$36,000,</a:t>
            </a:r>
          </a:p>
          <a:p>
            <a:pPr lvl="2"/>
            <a:r>
              <a:rPr lang="en-US" dirty="0"/>
              <a:t>$6,500 last year vs $20,000 budgeted</a:t>
            </a:r>
          </a:p>
          <a:p>
            <a:pPr lvl="1"/>
            <a:r>
              <a:rPr lang="en-US" dirty="0"/>
              <a:t>Rental of the RE office and classroom 			$42,000. </a:t>
            </a:r>
          </a:p>
          <a:p>
            <a:pPr lvl="2"/>
            <a:r>
              <a:rPr lang="en-US" dirty="0"/>
              <a:t>Nothing last year</a:t>
            </a:r>
          </a:p>
          <a:p>
            <a:pPr lvl="1"/>
            <a:r>
              <a:rPr lang="en-US" dirty="0"/>
              <a:t>Rental increase in Good Earth office 		  	  $7,800.</a:t>
            </a:r>
          </a:p>
          <a:p>
            <a:pPr lvl="2"/>
            <a:r>
              <a:rPr lang="en-US" dirty="0"/>
              <a:t>$4,200 last year</a:t>
            </a:r>
          </a:p>
          <a:p>
            <a:pPr lvl="1"/>
            <a:r>
              <a:rPr lang="en-US" dirty="0"/>
              <a:t>Transfer of $5,000 from the Armstrong Garden fund for maintenance.</a:t>
            </a:r>
          </a:p>
          <a:p>
            <a:pPr lvl="2"/>
            <a:r>
              <a:rPr lang="en-US" dirty="0"/>
              <a:t>Nothing last year</a:t>
            </a:r>
          </a:p>
          <a:p>
            <a:pPr lvl="1"/>
            <a:r>
              <a:rPr lang="en-US" dirty="0"/>
              <a:t>Increased Music Committee fundraising 		  $8,000.</a:t>
            </a:r>
          </a:p>
          <a:p>
            <a:pPr lvl="2"/>
            <a:r>
              <a:rPr lang="en-US" dirty="0"/>
              <a:t>$12,000 last year  </a:t>
            </a:r>
          </a:p>
          <a:p>
            <a:pPr lvl="1"/>
            <a:r>
              <a:rPr lang="en-US" dirty="0"/>
              <a:t>Increased Facility rentals 				$20,000.</a:t>
            </a:r>
          </a:p>
          <a:p>
            <a:pPr lvl="2"/>
            <a:r>
              <a:rPr lang="en-US" dirty="0"/>
              <a:t>based on restructuring marketing, sales and improving AV resources for renters.</a:t>
            </a:r>
            <a:br>
              <a:rPr lang="en-US" dirty="0"/>
            </a:br>
            <a:r>
              <a:rPr lang="en-US" dirty="0"/>
              <a:t>Estimated $100,000 last year</a:t>
            </a:r>
          </a:p>
          <a:p>
            <a:pPr lvl="1"/>
            <a:r>
              <a:rPr lang="en-US" dirty="0"/>
              <a:t>Wake Now Our Vision funds 				$67,000.</a:t>
            </a:r>
          </a:p>
          <a:p>
            <a:r>
              <a:rPr lang="en-US" dirty="0"/>
              <a:t>Decreases</a:t>
            </a:r>
          </a:p>
          <a:p>
            <a:pPr lvl="1"/>
            <a:r>
              <a:rPr lang="en-US" dirty="0"/>
              <a:t>Pledges						$35,000.</a:t>
            </a:r>
          </a:p>
          <a:p>
            <a:pPr lvl="2"/>
            <a:r>
              <a:rPr lang="en-US" dirty="0"/>
              <a:t>Due to deaths and moves and reduced membership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07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ACF2-0637-C54A-A461-CB2A2DD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 and Thrive Investments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E0267-1A87-9749-B1A5-D3A9DEAB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Executive Director – full-time professionally experienced with finance, HR, facilities, planning and analytical skills</a:t>
            </a:r>
          </a:p>
          <a:p>
            <a:r>
              <a:rPr lang="en-US" dirty="0"/>
              <a:t>Growth and Membership coordinator – half-time</a:t>
            </a:r>
          </a:p>
          <a:p>
            <a:r>
              <a:rPr lang="en-US" dirty="0"/>
              <a:t>Improved AV throughout facility with </a:t>
            </a:r>
            <a:r>
              <a:rPr lang="en-US" dirty="0" err="1"/>
              <a:t>wifi</a:t>
            </a:r>
            <a:r>
              <a:rPr lang="en-US" dirty="0"/>
              <a:t>, cellular, video, sound</a:t>
            </a:r>
          </a:p>
        </p:txBody>
      </p:sp>
    </p:spTree>
    <p:extLst>
      <p:ext uri="{BB962C8B-B14F-4D97-AF65-F5344CB8AC3E}">
        <p14:creationId xmlns:p14="http://schemas.microsoft.com/office/powerpoint/2010/main" val="273359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04BB-2442-1745-8AD2-01E7FC9F1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Increases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86624-5EF4-9244-B25A-4261BA76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COLA – 2%</a:t>
            </a:r>
          </a:p>
          <a:p>
            <a:r>
              <a:rPr lang="en-US" dirty="0"/>
              <a:t>Custodial and rental coordinator upgrades - $10,000</a:t>
            </a:r>
          </a:p>
          <a:p>
            <a:r>
              <a:rPr lang="en-US" dirty="0"/>
              <a:t>Full-time Executive Director - $75-95,000 depending on qualifications</a:t>
            </a:r>
          </a:p>
          <a:p>
            <a:r>
              <a:rPr lang="en-US" dirty="0"/>
              <a:t>Part-time Growth and Membership Coordinator - $20-26,000</a:t>
            </a:r>
          </a:p>
          <a:p>
            <a:r>
              <a:rPr lang="en-US" dirty="0"/>
              <a:t>Outside financial statement production - $15,000</a:t>
            </a:r>
          </a:p>
          <a:p>
            <a:r>
              <a:rPr lang="en-US" dirty="0"/>
              <a:t>CPA review - $15,000</a:t>
            </a:r>
          </a:p>
        </p:txBody>
      </p:sp>
    </p:spTree>
    <p:extLst>
      <p:ext uri="{BB962C8B-B14F-4D97-AF65-F5344CB8AC3E}">
        <p14:creationId xmlns:p14="http://schemas.microsoft.com/office/powerpoint/2010/main" val="681103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7597D-75FB-9043-AE29-22087796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Reductions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FD12-C8A4-6C4D-863F-179B68A62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Temporary</a:t>
            </a:r>
          </a:p>
          <a:p>
            <a:pPr lvl="1"/>
            <a:r>
              <a:rPr lang="en-US" dirty="0"/>
              <a:t>Music – 			$26,000</a:t>
            </a:r>
          </a:p>
          <a:p>
            <a:pPr lvl="1"/>
            <a:r>
              <a:rPr lang="en-US" dirty="0"/>
              <a:t>Family Ministry - 	$29,000 </a:t>
            </a:r>
          </a:p>
          <a:p>
            <a:pPr lvl="1"/>
            <a:r>
              <a:rPr lang="en-US" dirty="0"/>
              <a:t>UUA and PCD Dues	$33,000</a:t>
            </a:r>
          </a:p>
          <a:p>
            <a:r>
              <a:rPr lang="en-US" dirty="0"/>
              <a:t>Permanent</a:t>
            </a:r>
          </a:p>
          <a:p>
            <a:pPr lvl="1"/>
            <a:r>
              <a:rPr lang="en-US" dirty="0"/>
              <a:t>Healthcare – 		$15,000</a:t>
            </a:r>
          </a:p>
          <a:p>
            <a:pPr lvl="2"/>
            <a:r>
              <a:rPr lang="en-US" dirty="0"/>
              <a:t>switch to premium reimbursement plan</a:t>
            </a:r>
          </a:p>
        </p:txBody>
      </p:sp>
    </p:spTree>
    <p:extLst>
      <p:ext uri="{BB962C8B-B14F-4D97-AF65-F5344CB8AC3E}">
        <p14:creationId xmlns:p14="http://schemas.microsoft.com/office/powerpoint/2010/main" val="203928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D7B0-9FB7-384C-A1A4-E0FBF834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56CE4-FBED-F740-B81A-A6F3F160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Streamline accounting processes</a:t>
            </a:r>
          </a:p>
          <a:p>
            <a:r>
              <a:rPr lang="en-US" dirty="0"/>
              <a:t>Improve membership data management</a:t>
            </a:r>
          </a:p>
          <a:p>
            <a:r>
              <a:rPr lang="en-US" dirty="0"/>
              <a:t>Improve publicity, social media and internal communications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8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155</Words>
  <Application>Microsoft Macintosh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2019-20 draft Budget</vt:lpstr>
      <vt:lpstr>Key Elements</vt:lpstr>
      <vt:lpstr>Revenue Changes</vt:lpstr>
      <vt:lpstr>Grow and Thrive Investments</vt:lpstr>
      <vt:lpstr>Expense Increases</vt:lpstr>
      <vt:lpstr>Expense Reductions</vt:lpstr>
      <vt:lpstr>Other Improvements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2019-20 draft Budget</dc:title>
  <dc:creator>david roberts</dc:creator>
  <cp:lastModifiedBy>david roberts</cp:lastModifiedBy>
  <cp:revision>4</cp:revision>
  <dcterms:created xsi:type="dcterms:W3CDTF">2019-04-03T23:40:09Z</dcterms:created>
  <dcterms:modified xsi:type="dcterms:W3CDTF">2019-04-04T00:18:08Z</dcterms:modified>
</cp:coreProperties>
</file>